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89" r:id="rId4"/>
    <p:sldId id="260" r:id="rId5"/>
    <p:sldId id="286" r:id="rId6"/>
    <p:sldId id="285" r:id="rId7"/>
    <p:sldId id="287" r:id="rId8"/>
    <p:sldId id="288" r:id="rId9"/>
    <p:sldId id="290" r:id="rId10"/>
    <p:sldId id="291" r:id="rId11"/>
    <p:sldId id="292" r:id="rId12"/>
    <p:sldId id="293" r:id="rId13"/>
    <p:sldId id="28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003635"/>
    <a:srgbClr val="FF0D97"/>
    <a:srgbClr val="0000CC"/>
    <a:srgbClr val="C80064"/>
    <a:srgbClr val="C33A1F"/>
    <a:srgbClr val="FF2549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3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175" y="1120876"/>
            <a:ext cx="8008376" cy="171081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3709218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15845"/>
            <a:ext cx="8246070" cy="336263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72" y="406537"/>
            <a:ext cx="69378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86" y="1143000"/>
            <a:ext cx="6961240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1265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301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0255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301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0255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9137" y="535527"/>
            <a:ext cx="5599928" cy="5785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5" name="Picture 2" descr="autocad 2020 logo png ile ilgili görsel sonucu">
            <a:extLst>
              <a:ext uri="{FF2B5EF4-FFF2-40B4-BE49-F238E27FC236}">
                <a16:creationId xmlns:a16="http://schemas.microsoft.com/office/drawing/2014/main" id="{E56A60B3-FF3E-4F04-91C4-23B0A7FC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438367" y="53888"/>
            <a:ext cx="2565260" cy="5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F9F39C1-8E2D-44F8-AC0D-8C7D3977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0"/>
          <a:stretch/>
        </p:blipFill>
        <p:spPr bwMode="auto">
          <a:xfrm>
            <a:off x="1908349" y="1432889"/>
            <a:ext cx="1606376" cy="19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47815EB-C735-4970-B2A0-2CEB92E41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85" y="4315250"/>
            <a:ext cx="947358" cy="7743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536DF6-4EE8-4177-BB4D-FB8B859AF9A6}"/>
              </a:ext>
            </a:extLst>
          </p:cNvPr>
          <p:cNvSpPr txBox="1">
            <a:spLocks/>
          </p:cNvSpPr>
          <p:nvPr/>
        </p:nvSpPr>
        <p:spPr>
          <a:xfrm>
            <a:off x="7120577" y="4413175"/>
            <a:ext cx="2278488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  Ahmet SAN</a:t>
            </a:r>
          </a:p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7D43395-54CA-E8A5-5C9A-0A4BE2BC6D56}"/>
              </a:ext>
            </a:extLst>
          </p:cNvPr>
          <p:cNvSpPr txBox="1"/>
          <p:nvPr/>
        </p:nvSpPr>
        <p:spPr>
          <a:xfrm>
            <a:off x="5523376" y="1327860"/>
            <a:ext cx="36206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1-Text Komutu (</a:t>
            </a:r>
            <a:r>
              <a:rPr lang="tr-TR" sz="2800" dirty="0" err="1">
                <a:solidFill>
                  <a:srgbClr val="C00000"/>
                </a:solidFill>
              </a:rPr>
              <a:t>DText</a:t>
            </a:r>
            <a:r>
              <a:rPr lang="tr-TR" sz="2800" dirty="0">
                <a:solidFill>
                  <a:srgbClr val="C00000"/>
                </a:solidFill>
              </a:rPr>
              <a:t>)</a:t>
            </a:r>
          </a:p>
          <a:p>
            <a:r>
              <a:rPr lang="tr-TR" sz="2800" dirty="0">
                <a:solidFill>
                  <a:srgbClr val="C00000"/>
                </a:solidFill>
              </a:rPr>
              <a:t>2-MText Komutu</a:t>
            </a:r>
            <a:endParaRPr lang="tr-T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4AA6D-3C33-EB13-2092-7E72F46C1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E8FD935-C02D-F34F-C7C4-81D10D341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B7837F-0FC5-DE49-4BD5-46A641A53B47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D404A6A0-2DAC-6D5A-2D9B-585C73CC8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BD95D5D-B230-6DCE-23EB-7AD97B6E8DF8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4FB50B9-EDDA-3197-7061-2160363FD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940" y="1223522"/>
            <a:ext cx="4321506" cy="269645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EC3E192-02AA-7BB8-CE68-5ADD9FDA9448}"/>
              </a:ext>
            </a:extLst>
          </p:cNvPr>
          <p:cNvSpPr txBox="1"/>
          <p:nvPr/>
        </p:nvSpPr>
        <p:spPr>
          <a:xfrm>
            <a:off x="-102308" y="3961865"/>
            <a:ext cx="9144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İlgili alan tıklandığında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</a:t>
            </a:r>
            <a:r>
              <a:rPr lang="tr-TR" dirty="0"/>
              <a:t> penceresi açılır burada New butonu basılarak oluşturacağımız yazı stiline isim verilir gerekli ayarlamalar yapılarak </a:t>
            </a:r>
            <a:r>
              <a:rPr lang="tr-TR" dirty="0" err="1"/>
              <a:t>Apply</a:t>
            </a:r>
            <a:r>
              <a:rPr lang="tr-TR" dirty="0"/>
              <a:t> butonuna basılır.</a:t>
            </a:r>
            <a:endParaRPr lang="tr-TR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4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A691A-4C5D-A13F-F9A2-BFD2E7D06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F0D767E-E9D8-DD78-5326-77E7F63EF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D88013-08F1-3123-F446-A653AE6831A9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DED3E63-74CE-164A-06AF-82EC40C8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D7E6562-D178-7897-CE8A-3AD0425F704B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7C0C62F-0BED-62A0-1B8C-F2D48FC7401D}"/>
              </a:ext>
            </a:extLst>
          </p:cNvPr>
          <p:cNvSpPr txBox="1"/>
          <p:nvPr/>
        </p:nvSpPr>
        <p:spPr>
          <a:xfrm>
            <a:off x="221054" y="1614751"/>
            <a:ext cx="80754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Yazımda bazı Özel Sembollerin kullanılması gerekebilir bunları kısa yolda yazmak için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%%O</a:t>
            </a:r>
            <a:r>
              <a:rPr lang="tr-TR" dirty="0"/>
              <a:t> karakterleri yazının önüne yazılırsa yazının üstüne çizgi çizilir.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%%U</a:t>
            </a:r>
            <a:r>
              <a:rPr lang="tr-TR" dirty="0"/>
              <a:t> karakterleri yazının önüne yazılırsa yazının altı çizilir.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%%c</a:t>
            </a:r>
            <a:r>
              <a:rPr lang="tr-TR" dirty="0"/>
              <a:t> karakterleri yazının  önüne yazılırsa </a:t>
            </a:r>
            <a:r>
              <a:rPr lang="tr-TR" b="1" dirty="0">
                <a:solidFill>
                  <a:srgbClr val="FF0000"/>
                </a:solidFill>
              </a:rPr>
              <a:t>çap  (ø)</a:t>
            </a:r>
            <a:r>
              <a:rPr lang="tr-TR" dirty="0"/>
              <a:t> işareti konulur.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%%d </a:t>
            </a:r>
            <a:r>
              <a:rPr lang="tr-TR" dirty="0"/>
              <a:t>karakterleri yazının  sonuna yazılırsa derece </a:t>
            </a:r>
            <a:r>
              <a:rPr lang="tr-TR" b="1" dirty="0">
                <a:solidFill>
                  <a:srgbClr val="FF0000"/>
                </a:solidFill>
              </a:rPr>
              <a:t>(°) </a:t>
            </a:r>
            <a:r>
              <a:rPr lang="tr-TR" dirty="0"/>
              <a:t>işareti konulur.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%%p</a:t>
            </a:r>
            <a:r>
              <a:rPr lang="tr-TR" dirty="0"/>
              <a:t> karakterleri yazının  önüne yazılırsa </a:t>
            </a:r>
            <a:r>
              <a:rPr lang="tr-TR" b="1" dirty="0">
                <a:solidFill>
                  <a:srgbClr val="FF0000"/>
                </a:solidFill>
              </a:rPr>
              <a:t>±</a:t>
            </a:r>
            <a:r>
              <a:rPr lang="tr-TR" dirty="0"/>
              <a:t> tolerans işareti konulur.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%%%</a:t>
            </a:r>
            <a:r>
              <a:rPr lang="tr-TR" dirty="0"/>
              <a:t> karakterleri yazının  önüne yazılırsa yüzde </a:t>
            </a:r>
            <a:r>
              <a:rPr lang="tr-TR" b="1" dirty="0">
                <a:solidFill>
                  <a:srgbClr val="FF0000"/>
                </a:solidFill>
              </a:rPr>
              <a:t>(%)</a:t>
            </a:r>
            <a:r>
              <a:rPr lang="tr-TR" dirty="0"/>
              <a:t> işareti konulur.</a:t>
            </a:r>
          </a:p>
        </p:txBody>
      </p:sp>
    </p:spTree>
    <p:extLst>
      <p:ext uri="{BB962C8B-B14F-4D97-AF65-F5344CB8AC3E}">
        <p14:creationId xmlns:p14="http://schemas.microsoft.com/office/powerpoint/2010/main" val="10914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08FC7-5C10-D95A-2485-8540BBB66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D3E479B6-6FB0-A448-69E6-E78C80679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C95E7FD-FCD2-AA27-53B0-40568063D834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095A689-5BCE-9A9C-0693-2CB8D4244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6D911AC-B6FF-5CBC-1E3F-562198F5DAF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AD0EEEF-FB52-C304-15FD-4A5A3AABC6E7}"/>
              </a:ext>
            </a:extLst>
          </p:cNvPr>
          <p:cNvSpPr txBox="1"/>
          <p:nvPr/>
        </p:nvSpPr>
        <p:spPr>
          <a:xfrm>
            <a:off x="2816628" y="2418976"/>
            <a:ext cx="5131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Aynı işlem </a:t>
            </a:r>
            <a:r>
              <a:rPr lang="tr-TR" dirty="0" err="1"/>
              <a:t>symbol</a:t>
            </a:r>
            <a:r>
              <a:rPr lang="tr-TR" dirty="0"/>
              <a:t> butonu ile de yapılabilmektedir</a:t>
            </a: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748CE0D-005A-38AE-07B3-CAA654690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54" y="1284890"/>
            <a:ext cx="1881798" cy="36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5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2" y="2040640"/>
            <a:ext cx="2293905" cy="187501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3308894" y="4244622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4098" name="Picture 2" descr="ahmet san karamürsel ile ilgili görsel sonucu">
            <a:extLst>
              <a:ext uri="{FF2B5EF4-FFF2-40B4-BE49-F238E27FC236}">
                <a16:creationId xmlns:a16="http://schemas.microsoft.com/office/drawing/2014/main" id="{A97F1104-1B71-4F0A-A2A4-4D8B41A6C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-84" r="51660" b="50464"/>
          <a:stretch/>
        </p:blipFill>
        <p:spPr bwMode="auto">
          <a:xfrm>
            <a:off x="3618088" y="1701012"/>
            <a:ext cx="1907823" cy="237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575A22-5426-407A-BD25-DB2E26322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" y="1587444"/>
            <a:ext cx="2351263" cy="248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7CAFDAB-0E4C-446E-AF43-4E7E3252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106" y="1011364"/>
            <a:ext cx="3774831" cy="312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Çizimlere zaman zaman açıklayıcı bilgiler eklemek, tablolara yazı eklemek, yazı alanlarını (antet) doldurmak ve daha önceden yazılmış yazıları düzenlemek gerekir. Bu amaçla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text</a:t>
            </a:r>
            <a:r>
              <a:rPr lang="tr-TR" sz="1500" b="1" dirty="0">
                <a:latin typeface="Verdana" pitchFamily="34" charset="0"/>
                <a:cs typeface="Arial" charset="0"/>
              </a:rPr>
              <a:t> araç çubuğu ve komutları kullanılır.</a:t>
            </a:r>
          </a:p>
        </p:txBody>
      </p:sp>
      <p:pic>
        <p:nvPicPr>
          <p:cNvPr id="2050" name="Picture 2" descr="autocad 2020 logo png ile ilgili görsel sonucu">
            <a:extLst>
              <a:ext uri="{FF2B5EF4-FFF2-40B4-BE49-F238E27FC236}">
                <a16:creationId xmlns:a16="http://schemas.microsoft.com/office/drawing/2014/main" id="{5B8A1714-C233-4037-9272-11FFE21B0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1" b="1000"/>
          <a:stretch/>
        </p:blipFill>
        <p:spPr bwMode="auto">
          <a:xfrm>
            <a:off x="1612699" y="251705"/>
            <a:ext cx="3509107" cy="4429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2512464-A4DC-4C70-B3E7-306AFF808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8C35BA-3EE8-4382-9855-A918B3C7003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C59D4-35C1-6740-04E5-A27BEA34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4A10BE5-2452-97A3-E67B-7B8B682FFC30}"/>
              </a:ext>
            </a:extLst>
          </p:cNvPr>
          <p:cNvSpPr txBox="1"/>
          <p:nvPr/>
        </p:nvSpPr>
        <p:spPr>
          <a:xfrm>
            <a:off x="-1" y="1404704"/>
            <a:ext cx="90099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      </a:t>
            </a:r>
            <a:r>
              <a:rPr lang="tr-TR" dirty="0"/>
              <a:t>Çizimlere zaman zaman açıklayıcı bilgiler eklemek, tablolara yazı eklemek, yazı alanlarını (antet) doldurmak ve daha önceden yazılmış yazıları düzenlemek gerekir. Bu amaçla </a:t>
            </a:r>
            <a:r>
              <a:rPr lang="tr-TR" dirty="0" err="1"/>
              <a:t>home</a:t>
            </a:r>
            <a:r>
              <a:rPr lang="tr-TR" dirty="0"/>
              <a:t> paletine </a:t>
            </a:r>
            <a:r>
              <a:rPr lang="tr-TR" dirty="0" err="1"/>
              <a:t>yeralan</a:t>
            </a:r>
            <a:r>
              <a:rPr lang="tr-TR" dirty="0"/>
              <a:t> </a:t>
            </a:r>
            <a:r>
              <a:rPr lang="tr-TR" dirty="0" err="1"/>
              <a:t>text</a:t>
            </a:r>
            <a:r>
              <a:rPr lang="tr-TR" dirty="0"/>
              <a:t> komutu kullanılır (Kısa yolu T yada MT </a:t>
            </a:r>
            <a:r>
              <a:rPr lang="tr-TR" dirty="0" err="1"/>
              <a:t>dir</a:t>
            </a:r>
            <a:r>
              <a:rPr lang="tr-TR" dirty="0"/>
              <a:t>). İki çeşit </a:t>
            </a:r>
            <a:r>
              <a:rPr lang="tr-TR" dirty="0" err="1"/>
              <a:t>text</a:t>
            </a:r>
            <a:r>
              <a:rPr lang="tr-TR" dirty="0"/>
              <a:t> komutu vardır.</a:t>
            </a:r>
          </a:p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latin typeface="+mn-lt"/>
                <a:cs typeface="+mn-cs"/>
              </a:rPr>
              <a:t>         </a:t>
            </a:r>
            <a:r>
              <a:rPr lang="tr-TR" sz="1600" b="1" dirty="0">
                <a:solidFill>
                  <a:srgbClr val="FF0000"/>
                </a:solidFill>
                <a:latin typeface="+mn-lt"/>
                <a:cs typeface="+mn-cs"/>
              </a:rPr>
              <a:t>1-Single </a:t>
            </a:r>
            <a:r>
              <a:rPr lang="tr-TR" sz="1600" b="1" dirty="0" err="1">
                <a:solidFill>
                  <a:srgbClr val="FF0000"/>
                </a:solidFill>
                <a:latin typeface="+mn-lt"/>
                <a:cs typeface="+mn-cs"/>
              </a:rPr>
              <a:t>Line</a:t>
            </a:r>
            <a:r>
              <a:rPr lang="tr-TR" sz="1600" b="1" dirty="0">
                <a:solidFill>
                  <a:srgbClr val="FF0000"/>
                </a:solidFill>
                <a:latin typeface="+mn-lt"/>
                <a:cs typeface="+mn-cs"/>
              </a:rPr>
              <a:t> : </a:t>
            </a:r>
            <a:r>
              <a:rPr lang="tr-TR" sz="1600" dirty="0">
                <a:latin typeface="+mn-lt"/>
                <a:cs typeface="+mn-cs"/>
              </a:rPr>
              <a:t>Eski </a:t>
            </a:r>
            <a:r>
              <a:rPr lang="tr-TR" sz="1600" dirty="0" err="1">
                <a:latin typeface="+mn-lt"/>
                <a:cs typeface="+mn-cs"/>
              </a:rPr>
              <a:t>Auto</a:t>
            </a:r>
            <a:r>
              <a:rPr lang="tr-TR" sz="1600" dirty="0" err="1"/>
              <a:t>Cad</a:t>
            </a:r>
            <a:r>
              <a:rPr lang="tr-TR" sz="1600" dirty="0"/>
              <a:t> </a:t>
            </a:r>
            <a:r>
              <a:rPr lang="tr-TR" sz="1600" dirty="0" err="1"/>
              <a:t>versionlarından</a:t>
            </a:r>
            <a:r>
              <a:rPr lang="tr-TR" sz="1600" dirty="0"/>
              <a:t> miras kalan bir komuttur. </a:t>
            </a: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77404BD-C96F-EE03-5466-A493F289D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A1F597-B7F0-58BA-EE29-DE4871C3D9CE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D2DB906-DED2-234C-062A-B4366AE6A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76FA97D-DC29-FAC2-473E-332D424B04D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98C264-07E9-7551-AFFE-6578EBEA0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66" y="2749391"/>
            <a:ext cx="4800600" cy="2070771"/>
          </a:xfrm>
          <a:prstGeom prst="rect">
            <a:avLst/>
          </a:prstGeom>
        </p:spPr>
      </p:pic>
      <p:sp>
        <p:nvSpPr>
          <p:cNvPr id="9" name="Açıklama Balonu: Bükülü Çizgi 8">
            <a:extLst>
              <a:ext uri="{FF2B5EF4-FFF2-40B4-BE49-F238E27FC236}">
                <a16:creationId xmlns:a16="http://schemas.microsoft.com/office/drawing/2014/main" id="{6B671AEF-5D09-CBB1-CBFB-39889DDB8B87}"/>
              </a:ext>
            </a:extLst>
          </p:cNvPr>
          <p:cNvSpPr/>
          <p:nvPr/>
        </p:nvSpPr>
        <p:spPr>
          <a:xfrm>
            <a:off x="6641193" y="3339093"/>
            <a:ext cx="2028092" cy="578512"/>
          </a:xfrm>
          <a:prstGeom prst="borderCallout2">
            <a:avLst>
              <a:gd name="adj1" fmla="val 18750"/>
              <a:gd name="adj2" fmla="val 1232"/>
              <a:gd name="adj3" fmla="val 18750"/>
              <a:gd name="adj4" fmla="val -16667"/>
              <a:gd name="adj5" fmla="val 24006"/>
              <a:gd name="adj6" fmla="val -1575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Single</a:t>
            </a:r>
            <a:r>
              <a:rPr lang="tr-TR" sz="1600" dirty="0"/>
              <a:t> </a:t>
            </a:r>
            <a:r>
              <a:rPr lang="tr-TR" sz="1600" dirty="0" err="1"/>
              <a:t>Line</a:t>
            </a:r>
            <a:r>
              <a:rPr lang="tr-TR" sz="1600" dirty="0"/>
              <a:t> </a:t>
            </a:r>
            <a:r>
              <a:rPr lang="tr-TR" sz="1600" dirty="0" err="1"/>
              <a:t>Text</a:t>
            </a:r>
            <a:r>
              <a:rPr lang="tr-TR" sz="1600" dirty="0"/>
              <a:t> komutu butonu</a:t>
            </a:r>
          </a:p>
        </p:txBody>
      </p:sp>
    </p:spTree>
    <p:extLst>
      <p:ext uri="{BB962C8B-B14F-4D97-AF65-F5344CB8AC3E}">
        <p14:creationId xmlns:p14="http://schemas.microsoft.com/office/powerpoint/2010/main" val="195289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2E03FFB-25B2-43FB-8D65-075A26DCC85A}"/>
              </a:ext>
            </a:extLst>
          </p:cNvPr>
          <p:cNvSpPr txBox="1"/>
          <p:nvPr/>
        </p:nvSpPr>
        <p:spPr>
          <a:xfrm>
            <a:off x="-1" y="1404704"/>
            <a:ext cx="90099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Komut seçildikten sonra yazmaya başlangıç noktası tıklanır daha sonra yazının açısı girilir. Yazı ile ilgili ayarlamalar komut satırı parametreleri ile yapılmaktadır. Yeni </a:t>
            </a:r>
            <a:r>
              <a:rPr lang="tr-TR" dirty="0" err="1"/>
              <a:t>AutoCad</a:t>
            </a:r>
            <a:r>
              <a:rPr lang="tr-TR" dirty="0"/>
              <a:t> </a:t>
            </a:r>
            <a:r>
              <a:rPr lang="tr-TR" dirty="0" err="1"/>
              <a:t>versionlarında</a:t>
            </a:r>
            <a:r>
              <a:rPr lang="tr-TR" dirty="0"/>
              <a:t> çok kullanılmamaktadır. </a:t>
            </a: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3636250E-3AF7-04A4-8C8C-A7C7AE89B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865" y="2496457"/>
            <a:ext cx="5126445" cy="25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1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74A44-55A5-1364-99DD-444C17E1D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8A13B054-4107-36D5-AD7B-83F6F03BABC1}"/>
              </a:ext>
            </a:extLst>
          </p:cNvPr>
          <p:cNvSpPr txBox="1"/>
          <p:nvPr/>
        </p:nvSpPr>
        <p:spPr>
          <a:xfrm>
            <a:off x="-1" y="1404704"/>
            <a:ext cx="90099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   2- </a:t>
            </a:r>
            <a:r>
              <a:rPr lang="tr-TR" b="1" dirty="0" err="1">
                <a:solidFill>
                  <a:srgbClr val="FF0000"/>
                </a:solidFill>
              </a:rPr>
              <a:t>Mtext</a:t>
            </a:r>
            <a:r>
              <a:rPr lang="tr-TR" b="1" dirty="0">
                <a:solidFill>
                  <a:srgbClr val="FF0000"/>
                </a:solidFill>
              </a:rPr>
              <a:t> Komutu: </a:t>
            </a:r>
            <a:r>
              <a:rPr lang="tr-TR" dirty="0"/>
              <a:t>Komut seçildiğinde ekran yazı yazabilmek için yeni bir palet açılır ve yazı yazılacak bir pencere çizilerek pencere içine yazı yazılır yazı ile ilgili ayarlamalar açılan paletten yapılır</a:t>
            </a: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3347D2F2-9AA9-E852-C3B3-C2C0841F2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D1FEDA-AA32-EAB5-5278-0A1B11C4BCD0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AB98A6C0-096D-0E44-64EE-125EB08D0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8BF08EB-3E61-D467-A407-60F9521CDA61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45B0780-01BE-A60E-CF10-103861B82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15" y="2616770"/>
            <a:ext cx="5778062" cy="2268425"/>
          </a:xfrm>
          <a:prstGeom prst="rect">
            <a:avLst/>
          </a:prstGeom>
        </p:spPr>
      </p:pic>
      <p:sp>
        <p:nvSpPr>
          <p:cNvPr id="4" name="Açıklama Balonu: Bükülü Çizgi 3">
            <a:extLst>
              <a:ext uri="{FF2B5EF4-FFF2-40B4-BE49-F238E27FC236}">
                <a16:creationId xmlns:a16="http://schemas.microsoft.com/office/drawing/2014/main" id="{1965B670-E4C8-2B5E-84ED-2CE5229CE8E3}"/>
              </a:ext>
            </a:extLst>
          </p:cNvPr>
          <p:cNvSpPr/>
          <p:nvPr/>
        </p:nvSpPr>
        <p:spPr>
          <a:xfrm>
            <a:off x="6641193" y="3339093"/>
            <a:ext cx="2028092" cy="365677"/>
          </a:xfrm>
          <a:prstGeom prst="borderCallout2">
            <a:avLst>
              <a:gd name="adj1" fmla="val 18750"/>
              <a:gd name="adj2" fmla="val 1232"/>
              <a:gd name="adj3" fmla="val 18750"/>
              <a:gd name="adj4" fmla="val -16667"/>
              <a:gd name="adj5" fmla="val 39096"/>
              <a:gd name="adj6" fmla="val -1373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MText</a:t>
            </a:r>
            <a:r>
              <a:rPr lang="tr-TR" sz="1600" dirty="0"/>
              <a:t> komutu butonu</a:t>
            </a:r>
          </a:p>
        </p:txBody>
      </p:sp>
    </p:spTree>
    <p:extLst>
      <p:ext uri="{BB962C8B-B14F-4D97-AF65-F5344CB8AC3E}">
        <p14:creationId xmlns:p14="http://schemas.microsoft.com/office/powerpoint/2010/main" val="88670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D1AB7-7501-2B1B-EF10-5E52D265A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31235478-CD79-A1FF-5D88-C94CE1321B26}"/>
              </a:ext>
            </a:extLst>
          </p:cNvPr>
          <p:cNvSpPr txBox="1"/>
          <p:nvPr/>
        </p:nvSpPr>
        <p:spPr>
          <a:xfrm>
            <a:off x="-1" y="1404704"/>
            <a:ext cx="9144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Text</a:t>
            </a:r>
            <a:r>
              <a:rPr lang="tr-TR" dirty="0"/>
              <a:t>  komutu seçildiğinde öncelikle ekrana yazı yazılacak kutu çizilir daha sonra yazı özelliklerini ayarlayabileceğimiz </a:t>
            </a:r>
            <a:r>
              <a:rPr lang="tr-TR" dirty="0" err="1"/>
              <a:t>text</a:t>
            </a:r>
            <a:r>
              <a:rPr lang="tr-TR" dirty="0"/>
              <a:t> editör penceresi açılır yazı yazılıp açılan paletten gerekli değişiklikler yapılarak </a:t>
            </a:r>
            <a:r>
              <a:rPr lang="tr-TR" dirty="0" err="1"/>
              <a:t>close</a:t>
            </a:r>
            <a:r>
              <a:rPr lang="tr-TR" dirty="0"/>
              <a:t> </a:t>
            </a:r>
            <a:r>
              <a:rPr lang="tr-TR" dirty="0" err="1"/>
              <a:t>text</a:t>
            </a:r>
            <a:r>
              <a:rPr lang="tr-TR" dirty="0"/>
              <a:t> editör butonuna basılmalıdır.</a:t>
            </a: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402083E1-1047-A484-5389-522F4B1A9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7E2C511-21C5-5BDA-C9EB-962C4741D6C6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AF6DFBF-325E-FC51-CC55-C0DB2E58D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A82FAA0-B442-A5BB-F065-C3E6D366FC06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437B039-0433-72C3-A441-2FEDCD8C5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3" y="2358903"/>
            <a:ext cx="6913179" cy="1594731"/>
          </a:xfrm>
          <a:prstGeom prst="rect">
            <a:avLst/>
          </a:prstGeom>
        </p:spPr>
      </p:pic>
      <p:sp>
        <p:nvSpPr>
          <p:cNvPr id="9" name="Açıklama Balonu: Bükülü Çizgi 8">
            <a:extLst>
              <a:ext uri="{FF2B5EF4-FFF2-40B4-BE49-F238E27FC236}">
                <a16:creationId xmlns:a16="http://schemas.microsoft.com/office/drawing/2014/main" id="{96CFDB3F-3DAF-8386-A003-ED7D239EC33D}"/>
              </a:ext>
            </a:extLst>
          </p:cNvPr>
          <p:cNvSpPr/>
          <p:nvPr/>
        </p:nvSpPr>
        <p:spPr>
          <a:xfrm>
            <a:off x="4868777" y="4348917"/>
            <a:ext cx="2451640" cy="494043"/>
          </a:xfrm>
          <a:prstGeom prst="borderCallout2">
            <a:avLst>
              <a:gd name="adj1" fmla="val 18750"/>
              <a:gd name="adj2" fmla="val 1232"/>
              <a:gd name="adj3" fmla="val 18750"/>
              <a:gd name="adj4" fmla="val -16667"/>
              <a:gd name="adj5" fmla="val -257059"/>
              <a:gd name="adj6" fmla="val -518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Text</a:t>
            </a:r>
            <a:r>
              <a:rPr lang="tr-TR" sz="1600" dirty="0"/>
              <a:t> Editör Araç Paleti</a:t>
            </a:r>
          </a:p>
        </p:txBody>
      </p:sp>
    </p:spTree>
    <p:extLst>
      <p:ext uri="{BB962C8B-B14F-4D97-AF65-F5344CB8AC3E}">
        <p14:creationId xmlns:p14="http://schemas.microsoft.com/office/powerpoint/2010/main" val="337354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280A0-D4D7-DC6A-D229-8148812E1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F4CDDA6-A406-56AC-3FF3-FC00A2314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F1CE22-27D5-DEB9-C7B9-9F89614746E8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BEED681-2AC5-DDB5-611A-2F6DBE5BC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D506264-E9F3-3A0B-5EDF-771629B08A2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0138223-2684-78F8-9FA8-BB85886F8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30" y="1254353"/>
            <a:ext cx="8464153" cy="34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1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4A3EA-93D8-B0B9-56D9-06C631052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4AF28CA-1E05-0BD7-42CF-71F72ECAF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3E1F0F7-EB6A-7258-4BC4-1093644B9F98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CB16860-7A83-7A9A-D21F-51C53924D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637DFFA-1B82-F34D-2066-068586067A44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5FCB29-F99C-21DB-8934-F23866956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9" y="1324834"/>
            <a:ext cx="9144000" cy="30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3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6BF3A-F424-D6F6-C62A-B8103D251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F3DBF0B7-5171-F007-804C-9D549C077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B5CE23-9EDD-8650-BA1D-B3310989B113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Çizimlere Yazı Ekleme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8B75D07C-E273-4340-A61A-F3E25047A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873944E-4CBC-D6AB-99C9-C0A112E7B6A2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EA08152-8D9B-46DA-2B39-9C62B13E9602}"/>
              </a:ext>
            </a:extLst>
          </p:cNvPr>
          <p:cNvSpPr txBox="1"/>
          <p:nvPr/>
        </p:nvSpPr>
        <p:spPr>
          <a:xfrm>
            <a:off x="197070" y="1306609"/>
            <a:ext cx="8529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Yeni Yazı Stili Oluşturma: </a:t>
            </a:r>
          </a:p>
          <a:p>
            <a:r>
              <a:rPr lang="tr-TR" dirty="0"/>
              <a:t>Çizimlerimizde kullanmak için kendi yazı stilimizi oluşturabiliriz bu işlem için </a:t>
            </a:r>
            <a:r>
              <a:rPr lang="tr-TR" dirty="0" err="1"/>
              <a:t>Annotate</a:t>
            </a:r>
            <a:r>
              <a:rPr lang="tr-TR" dirty="0"/>
              <a:t> paleti </a:t>
            </a:r>
            <a:r>
              <a:rPr lang="tr-TR" dirty="0" err="1"/>
              <a:t>Manage</a:t>
            </a:r>
            <a:r>
              <a:rPr lang="tr-TR" dirty="0"/>
              <a:t> </a:t>
            </a:r>
            <a:r>
              <a:rPr lang="tr-TR" dirty="0" err="1"/>
              <a:t>Text</a:t>
            </a:r>
            <a:r>
              <a:rPr lang="tr-TR" dirty="0"/>
              <a:t> Style kısmı tıklanır.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8ADF81E-C2C3-6724-2258-B2579CC8E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18" y="2306897"/>
            <a:ext cx="4068160" cy="2434438"/>
          </a:xfrm>
          <a:prstGeom prst="rect">
            <a:avLst/>
          </a:prstGeom>
        </p:spPr>
      </p:pic>
      <p:sp>
        <p:nvSpPr>
          <p:cNvPr id="9" name="Açıklama Balonu: Bükülü Çizgi 8">
            <a:extLst>
              <a:ext uri="{FF2B5EF4-FFF2-40B4-BE49-F238E27FC236}">
                <a16:creationId xmlns:a16="http://schemas.microsoft.com/office/drawing/2014/main" id="{DC6BFACC-A30A-C6E5-C554-5217C617E77A}"/>
              </a:ext>
            </a:extLst>
          </p:cNvPr>
          <p:cNvSpPr/>
          <p:nvPr/>
        </p:nvSpPr>
        <p:spPr>
          <a:xfrm>
            <a:off x="5917184" y="3524116"/>
            <a:ext cx="2451640" cy="494043"/>
          </a:xfrm>
          <a:prstGeom prst="borderCallout2">
            <a:avLst>
              <a:gd name="adj1" fmla="val 18750"/>
              <a:gd name="adj2" fmla="val 1232"/>
              <a:gd name="adj3" fmla="val 18750"/>
              <a:gd name="adj4" fmla="val -16667"/>
              <a:gd name="adj5" fmla="val 46098"/>
              <a:gd name="adj6" fmla="val -1316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Text</a:t>
            </a:r>
            <a:r>
              <a:rPr lang="tr-TR" sz="1600" dirty="0"/>
              <a:t> Style Ayarı</a:t>
            </a:r>
          </a:p>
        </p:txBody>
      </p:sp>
    </p:spTree>
    <p:extLst>
      <p:ext uri="{BB962C8B-B14F-4D97-AF65-F5344CB8AC3E}">
        <p14:creationId xmlns:p14="http://schemas.microsoft.com/office/powerpoint/2010/main" val="427507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Ekran Gösterisi (16:9)</PresentationFormat>
  <Paragraphs>61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Çizimlere Yazı Ekleme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2024-12-21T20:11:07Z</dcterms:modified>
</cp:coreProperties>
</file>